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F82BC-4CC8-4890-A4C3-5EB3D8FE680B}" type="datetimeFigureOut">
              <a:rPr lang="en-US" smtClean="0"/>
              <a:t>9/15/2019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521173-55B4-48E5-92D5-7EB2C8D93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305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D0FCE646-ED74-476C-BD21-975BDA4A0CE6}" type="slidenum">
              <a:rPr lang="es-ES_tradnl" altLang="en-US" sz="1200"/>
              <a:pPr/>
              <a:t>3</a:t>
            </a:fld>
            <a:endParaRPr lang="es-ES_tradnl" altLang="en-US" sz="1200"/>
          </a:p>
        </p:txBody>
      </p:sp>
      <p:sp>
        <p:nvSpPr>
          <p:cNvPr id="102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_tradnl" altLang="en-US" dirty="0" smtClean="0">
                <a:latin typeface="Arial" pitchFamily="34" charset="0"/>
              </a:rPr>
              <a:t>French </a:t>
            </a:r>
            <a:r>
              <a:rPr lang="es-ES_tradnl" altLang="en-US" dirty="0" err="1" smtClean="0">
                <a:latin typeface="Arial" pitchFamily="34" charset="0"/>
              </a:rPr>
              <a:t>first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used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tear</a:t>
            </a:r>
            <a:r>
              <a:rPr lang="es-ES_tradnl" altLang="en-US" dirty="0" smtClean="0">
                <a:latin typeface="Arial" pitchFamily="34" charset="0"/>
              </a:rPr>
              <a:t> gas; </a:t>
            </a:r>
            <a:r>
              <a:rPr lang="es-ES_tradnl" altLang="en-US" dirty="0" err="1" smtClean="0">
                <a:latin typeface="Arial" pitchFamily="34" charset="0"/>
              </a:rPr>
              <a:t>Germans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mustard</a:t>
            </a:r>
            <a:r>
              <a:rPr lang="es-ES_tradnl" altLang="en-US" dirty="0" smtClean="0">
                <a:latin typeface="Arial" pitchFamily="34" charset="0"/>
              </a:rPr>
              <a:t> gas in </a:t>
            </a:r>
            <a:r>
              <a:rPr lang="es-ES_tradnl" altLang="en-US" dirty="0" err="1" smtClean="0">
                <a:latin typeface="Arial" pitchFamily="34" charset="0"/>
              </a:rPr>
              <a:t>Poland</a:t>
            </a:r>
            <a:r>
              <a:rPr lang="es-ES_tradnl" altLang="en-US" dirty="0" smtClean="0">
                <a:latin typeface="Arial" pitchFamily="34" charset="0"/>
              </a:rPr>
              <a:t>.</a:t>
            </a:r>
          </a:p>
          <a:p>
            <a:pPr eaLnBrk="1" hangingPunct="1"/>
            <a:r>
              <a:rPr lang="es-ES_tradnl" altLang="en-US" dirty="0" err="1" smtClean="0">
                <a:latin typeface="Arial" pitchFamily="34" charset="0"/>
              </a:rPr>
              <a:t>Widespread</a:t>
            </a:r>
            <a:r>
              <a:rPr lang="es-ES_tradnl" altLang="en-US" dirty="0" smtClean="0">
                <a:latin typeface="Arial" pitchFamily="34" charset="0"/>
              </a:rPr>
              <a:t> in </a:t>
            </a:r>
            <a:r>
              <a:rPr lang="es-ES_tradnl" altLang="en-US" dirty="0" err="1" smtClean="0">
                <a:latin typeface="Arial" pitchFamily="34" charset="0"/>
              </a:rPr>
              <a:t>Second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Battle</a:t>
            </a:r>
            <a:r>
              <a:rPr lang="es-ES_tradnl" altLang="en-US" dirty="0" smtClean="0">
                <a:latin typeface="Arial" pitchFamily="34" charset="0"/>
              </a:rPr>
              <a:t> of </a:t>
            </a:r>
            <a:r>
              <a:rPr lang="es-ES_tradnl" altLang="en-US" dirty="0" err="1" smtClean="0">
                <a:latin typeface="Arial" pitchFamily="34" charset="0"/>
              </a:rPr>
              <a:t>Ypres</a:t>
            </a:r>
            <a:r>
              <a:rPr lang="es-ES_tradnl" altLang="en-US" dirty="0" smtClean="0">
                <a:latin typeface="Arial" pitchFamily="34" charset="0"/>
              </a:rPr>
              <a:t> in 1915</a:t>
            </a:r>
          </a:p>
          <a:p>
            <a:pPr eaLnBrk="1" hangingPunct="1"/>
            <a:endParaRPr lang="es-ES_tradnl" altLang="en-US" dirty="0" smtClean="0">
              <a:latin typeface="Arial" pitchFamily="34" charset="0"/>
            </a:endParaRPr>
          </a:p>
          <a:p>
            <a:pPr eaLnBrk="1" hangingPunct="1"/>
            <a:r>
              <a:rPr lang="es-ES_tradnl" altLang="en-US" dirty="0" smtClean="0">
                <a:latin typeface="Arial" pitchFamily="34" charset="0"/>
              </a:rPr>
              <a:t>To </a:t>
            </a:r>
            <a:r>
              <a:rPr lang="es-ES_tradnl" altLang="en-US" dirty="0" err="1" smtClean="0">
                <a:latin typeface="Arial" pitchFamily="34" charset="0"/>
              </a:rPr>
              <a:t>this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day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unexploded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WWI</a:t>
            </a:r>
            <a:r>
              <a:rPr lang="es-ES_tradnl" altLang="en-US" dirty="0" smtClean="0">
                <a:latin typeface="Arial" pitchFamily="34" charset="0"/>
              </a:rPr>
              <a:t>-era </a:t>
            </a:r>
            <a:r>
              <a:rPr lang="es-ES_tradnl" altLang="en-US" dirty="0" err="1" smtClean="0">
                <a:latin typeface="Arial" pitchFamily="34" charset="0"/>
              </a:rPr>
              <a:t>chemical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ammunition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is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still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frequently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uncovered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when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ground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is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dug</a:t>
            </a:r>
            <a:r>
              <a:rPr lang="es-ES_tradnl" altLang="en-US" dirty="0" smtClean="0">
                <a:latin typeface="Arial" pitchFamily="34" charset="0"/>
              </a:rPr>
              <a:t> in </a:t>
            </a:r>
            <a:r>
              <a:rPr lang="es-ES_tradnl" altLang="en-US" dirty="0" err="1" smtClean="0">
                <a:latin typeface="Arial" pitchFamily="34" charset="0"/>
              </a:rPr>
              <a:t>former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battle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or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depot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areas</a:t>
            </a:r>
            <a:r>
              <a:rPr lang="es-ES_tradnl" altLang="en-US" dirty="0" smtClean="0">
                <a:latin typeface="Arial" pitchFamily="34" charset="0"/>
              </a:rPr>
              <a:t> and </a:t>
            </a:r>
            <a:r>
              <a:rPr lang="es-ES_tradnl" altLang="en-US" dirty="0" err="1" smtClean="0">
                <a:latin typeface="Arial" pitchFamily="34" charset="0"/>
              </a:rPr>
              <a:t>continues</a:t>
            </a:r>
            <a:r>
              <a:rPr lang="es-ES_tradnl" altLang="en-US" dirty="0" smtClean="0">
                <a:latin typeface="Arial" pitchFamily="34" charset="0"/>
              </a:rPr>
              <a:t> to pose a </a:t>
            </a:r>
            <a:r>
              <a:rPr lang="es-ES_tradnl" altLang="en-US" dirty="0" err="1" smtClean="0">
                <a:latin typeface="Arial" pitchFamily="34" charset="0"/>
              </a:rPr>
              <a:t>threat</a:t>
            </a:r>
            <a:r>
              <a:rPr lang="es-ES_tradnl" altLang="en-US" dirty="0" smtClean="0">
                <a:latin typeface="Arial" pitchFamily="34" charset="0"/>
              </a:rPr>
              <a:t> to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civilian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population</a:t>
            </a:r>
            <a:r>
              <a:rPr lang="es-ES_tradnl" altLang="en-US" dirty="0" smtClean="0">
                <a:latin typeface="Arial" pitchFamily="34" charset="0"/>
              </a:rPr>
              <a:t> in </a:t>
            </a:r>
            <a:r>
              <a:rPr lang="es-ES_tradnl" altLang="en-US" dirty="0" err="1" smtClean="0">
                <a:latin typeface="Arial" pitchFamily="34" charset="0"/>
              </a:rPr>
              <a:t>Belgium</a:t>
            </a:r>
            <a:r>
              <a:rPr lang="es-ES_tradnl" altLang="en-US" dirty="0" smtClean="0">
                <a:latin typeface="Arial" pitchFamily="34" charset="0"/>
              </a:rPr>
              <a:t> and France and </a:t>
            </a:r>
            <a:r>
              <a:rPr lang="es-ES_tradnl" altLang="en-US" dirty="0" err="1" smtClean="0">
                <a:latin typeface="Arial" pitchFamily="34" charset="0"/>
              </a:rPr>
              <a:t>less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commonly</a:t>
            </a:r>
            <a:r>
              <a:rPr lang="es-ES_tradnl" altLang="en-US" dirty="0" smtClean="0">
                <a:latin typeface="Arial" pitchFamily="34" charset="0"/>
              </a:rPr>
              <a:t> in </a:t>
            </a:r>
            <a:r>
              <a:rPr lang="es-ES_tradnl" altLang="en-US" dirty="0" err="1" smtClean="0">
                <a:latin typeface="Arial" pitchFamily="34" charset="0"/>
              </a:rPr>
              <a:t>other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countries</a:t>
            </a:r>
            <a:r>
              <a:rPr lang="es-ES_tradnl" altLang="en-US" dirty="0" smtClean="0">
                <a:latin typeface="Arial" pitchFamily="34" charset="0"/>
              </a:rPr>
              <a:t>.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French and </a:t>
            </a:r>
            <a:r>
              <a:rPr lang="es-ES_tradnl" altLang="en-US" dirty="0" err="1" smtClean="0">
                <a:latin typeface="Arial" pitchFamily="34" charset="0"/>
              </a:rPr>
              <a:t>Belgian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governments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have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had</a:t>
            </a:r>
            <a:r>
              <a:rPr lang="es-ES_tradnl" altLang="en-US" dirty="0" smtClean="0">
                <a:latin typeface="Arial" pitchFamily="34" charset="0"/>
              </a:rPr>
              <a:t> to </a:t>
            </a:r>
            <a:r>
              <a:rPr lang="es-ES_tradnl" altLang="en-US" dirty="0" err="1" smtClean="0">
                <a:latin typeface="Arial" pitchFamily="34" charset="0"/>
              </a:rPr>
              <a:t>launch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special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programs</a:t>
            </a:r>
            <a:r>
              <a:rPr lang="es-ES_tradnl" altLang="en-US" dirty="0" smtClean="0">
                <a:latin typeface="Arial" pitchFamily="34" charset="0"/>
              </a:rPr>
              <a:t> for </a:t>
            </a:r>
            <a:r>
              <a:rPr lang="es-ES_tradnl" altLang="en-US" dirty="0" err="1" smtClean="0">
                <a:latin typeface="Arial" pitchFamily="34" charset="0"/>
              </a:rPr>
              <a:t>treating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discovered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ammunition</a:t>
            </a:r>
            <a:r>
              <a:rPr lang="es-ES_tradnl" altLang="en-US" dirty="0" smtClean="0">
                <a:latin typeface="Arial" pitchFamily="34" charset="0"/>
              </a:rPr>
              <a:t>.</a:t>
            </a:r>
          </a:p>
          <a:p>
            <a:pPr eaLnBrk="1" hangingPunct="1"/>
            <a:endParaRPr lang="es-ES_tradnl" altLang="en-US" dirty="0" smtClean="0">
              <a:latin typeface="Arial" pitchFamily="34" charset="0"/>
            </a:endParaRPr>
          </a:p>
          <a:p>
            <a:pPr eaLnBrk="1" hangingPunct="1"/>
            <a:r>
              <a:rPr lang="es-ES_tradnl" altLang="en-US" dirty="0" err="1" smtClean="0">
                <a:latin typeface="Arial" pitchFamily="34" charset="0"/>
              </a:rPr>
              <a:t>After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war</a:t>
            </a:r>
            <a:r>
              <a:rPr lang="es-ES_tradnl" altLang="en-US" dirty="0" smtClean="0">
                <a:latin typeface="Arial" pitchFamily="34" charset="0"/>
              </a:rPr>
              <a:t>, </a:t>
            </a:r>
            <a:r>
              <a:rPr lang="es-ES_tradnl" altLang="en-US" dirty="0" err="1" smtClean="0">
                <a:latin typeface="Arial" pitchFamily="34" charset="0"/>
              </a:rPr>
              <a:t>most</a:t>
            </a:r>
            <a:r>
              <a:rPr lang="es-ES_tradnl" altLang="en-US" dirty="0" smtClean="0">
                <a:latin typeface="Arial" pitchFamily="34" charset="0"/>
              </a:rPr>
              <a:t> of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unused</a:t>
            </a:r>
            <a:r>
              <a:rPr lang="es-ES_tradnl" altLang="en-US" dirty="0" smtClean="0">
                <a:latin typeface="Arial" pitchFamily="34" charset="0"/>
              </a:rPr>
              <a:t> German </a:t>
            </a:r>
            <a:r>
              <a:rPr lang="es-ES_tradnl" altLang="en-US" dirty="0" err="1" smtClean="0">
                <a:latin typeface="Arial" pitchFamily="34" charset="0"/>
              </a:rPr>
              <a:t>chemical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weapon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agents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were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dropped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into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Baltic</a:t>
            </a:r>
            <a:r>
              <a:rPr lang="es-ES_tradnl" altLang="en-US" dirty="0" smtClean="0">
                <a:latin typeface="Arial" pitchFamily="34" charset="0"/>
              </a:rPr>
              <a:t> Sea, a </a:t>
            </a:r>
            <a:r>
              <a:rPr lang="es-ES_tradnl" altLang="en-US" dirty="0" err="1" smtClean="0">
                <a:latin typeface="Arial" pitchFamily="34" charset="0"/>
              </a:rPr>
              <a:t>common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disposal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method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among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all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participants</a:t>
            </a:r>
            <a:r>
              <a:rPr lang="es-ES_tradnl" altLang="en-US" dirty="0" smtClean="0">
                <a:latin typeface="Arial" pitchFamily="34" charset="0"/>
              </a:rPr>
              <a:t> in </a:t>
            </a:r>
            <a:r>
              <a:rPr lang="es-ES_tradnl" altLang="en-US" dirty="0" err="1" smtClean="0">
                <a:latin typeface="Arial" pitchFamily="34" charset="0"/>
              </a:rPr>
              <a:t>several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bodies</a:t>
            </a:r>
            <a:r>
              <a:rPr lang="es-ES_tradnl" altLang="en-US" dirty="0" smtClean="0">
                <a:latin typeface="Arial" pitchFamily="34" charset="0"/>
              </a:rPr>
              <a:t> of </a:t>
            </a:r>
            <a:r>
              <a:rPr lang="es-ES_tradnl" altLang="en-US" dirty="0" err="1" smtClean="0">
                <a:latin typeface="Arial" pitchFamily="34" charset="0"/>
              </a:rPr>
              <a:t>water</a:t>
            </a:r>
            <a:r>
              <a:rPr lang="es-ES_tradnl" altLang="en-US" dirty="0" smtClean="0">
                <a:latin typeface="Arial" pitchFamily="34" charset="0"/>
              </a:rPr>
              <a:t>. </a:t>
            </a:r>
            <a:r>
              <a:rPr lang="es-ES_tradnl" altLang="en-US" dirty="0" err="1" smtClean="0">
                <a:latin typeface="Arial" pitchFamily="34" charset="0"/>
              </a:rPr>
              <a:t>Over</a:t>
            </a:r>
            <a:r>
              <a:rPr lang="es-ES_tradnl" altLang="en-US" dirty="0" smtClean="0">
                <a:latin typeface="Arial" pitchFamily="34" charset="0"/>
              </a:rPr>
              <a:t> time,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salt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water</a:t>
            </a:r>
            <a:r>
              <a:rPr lang="es-ES_tradnl" altLang="en-US" dirty="0" smtClean="0">
                <a:latin typeface="Arial" pitchFamily="34" charset="0"/>
              </a:rPr>
              <a:t> causes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shell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casings</a:t>
            </a:r>
            <a:r>
              <a:rPr lang="es-ES_tradnl" altLang="en-US" dirty="0" smtClean="0">
                <a:latin typeface="Arial" pitchFamily="34" charset="0"/>
              </a:rPr>
              <a:t> to </a:t>
            </a:r>
            <a:r>
              <a:rPr lang="es-ES_tradnl" altLang="en-US" dirty="0" err="1" smtClean="0">
                <a:latin typeface="Arial" pitchFamily="34" charset="0"/>
              </a:rPr>
              <a:t>corrode</a:t>
            </a:r>
            <a:r>
              <a:rPr lang="es-ES_tradnl" altLang="en-US" dirty="0" smtClean="0">
                <a:latin typeface="Arial" pitchFamily="34" charset="0"/>
              </a:rPr>
              <a:t>, and </a:t>
            </a:r>
            <a:r>
              <a:rPr lang="es-ES_tradnl" altLang="en-US" dirty="0" err="1" smtClean="0">
                <a:latin typeface="Arial" pitchFamily="34" charset="0"/>
              </a:rPr>
              <a:t>mustard</a:t>
            </a:r>
            <a:r>
              <a:rPr lang="es-ES_tradnl" altLang="en-US" dirty="0" smtClean="0">
                <a:latin typeface="Arial" pitchFamily="34" charset="0"/>
              </a:rPr>
              <a:t> gas </a:t>
            </a:r>
            <a:r>
              <a:rPr lang="es-ES_tradnl" altLang="en-US" dirty="0" err="1" smtClean="0">
                <a:latin typeface="Arial" pitchFamily="34" charset="0"/>
              </a:rPr>
              <a:t>occasionally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leaks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from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these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containers</a:t>
            </a:r>
            <a:r>
              <a:rPr lang="es-ES_tradnl" altLang="en-US" dirty="0" smtClean="0">
                <a:latin typeface="Arial" pitchFamily="34" charset="0"/>
              </a:rPr>
              <a:t> and </a:t>
            </a:r>
            <a:r>
              <a:rPr lang="es-ES_tradnl" altLang="en-US" dirty="0" err="1" smtClean="0">
                <a:latin typeface="Arial" pitchFamily="34" charset="0"/>
              </a:rPr>
              <a:t>washes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onto</a:t>
            </a:r>
            <a:r>
              <a:rPr lang="es-ES_tradnl" altLang="en-US" dirty="0" smtClean="0">
                <a:latin typeface="Arial" pitchFamily="34" charset="0"/>
              </a:rPr>
              <a:t> shore as a </a:t>
            </a:r>
            <a:r>
              <a:rPr lang="es-ES_tradnl" altLang="en-US" dirty="0" err="1" smtClean="0">
                <a:latin typeface="Arial" pitchFamily="34" charset="0"/>
              </a:rPr>
              <a:t>wax-like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solid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resembling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ambergris</a:t>
            </a:r>
            <a:r>
              <a:rPr lang="es-ES_tradnl" altLang="en-US" dirty="0" smtClean="0">
                <a:latin typeface="Arial" pitchFamily="34" charset="0"/>
              </a:rPr>
              <a:t>. </a:t>
            </a:r>
            <a:r>
              <a:rPr lang="es-ES_tradnl" altLang="en-US" dirty="0" err="1" smtClean="0">
                <a:latin typeface="Arial" pitchFamily="34" charset="0"/>
              </a:rPr>
              <a:t>Even</a:t>
            </a:r>
            <a:r>
              <a:rPr lang="es-ES_tradnl" altLang="en-US" dirty="0" smtClean="0">
                <a:latin typeface="Arial" pitchFamily="34" charset="0"/>
              </a:rPr>
              <a:t> in </a:t>
            </a:r>
            <a:r>
              <a:rPr lang="es-ES_tradnl" altLang="en-US" dirty="0" err="1" smtClean="0">
                <a:latin typeface="Arial" pitchFamily="34" charset="0"/>
              </a:rPr>
              <a:t>this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solidified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form</a:t>
            </a:r>
            <a:r>
              <a:rPr lang="es-ES_tradnl" altLang="en-US" dirty="0" smtClean="0">
                <a:latin typeface="Arial" pitchFamily="34" charset="0"/>
              </a:rPr>
              <a:t>,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agent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is</a:t>
            </a:r>
            <a:r>
              <a:rPr lang="es-ES_tradnl" altLang="en-US" dirty="0" smtClean="0">
                <a:latin typeface="Arial" pitchFamily="34" charset="0"/>
              </a:rPr>
              <a:t> active </a:t>
            </a:r>
            <a:r>
              <a:rPr lang="es-ES_tradnl" altLang="en-US" dirty="0" err="1" smtClean="0">
                <a:latin typeface="Arial" pitchFamily="34" charset="0"/>
              </a:rPr>
              <a:t>enough</a:t>
            </a:r>
            <a:r>
              <a:rPr lang="es-ES_tradnl" altLang="en-US" dirty="0" smtClean="0">
                <a:latin typeface="Arial" pitchFamily="34" charset="0"/>
              </a:rPr>
              <a:t> to cause </a:t>
            </a:r>
            <a:r>
              <a:rPr lang="es-ES_tradnl" altLang="en-US" dirty="0" err="1" smtClean="0">
                <a:latin typeface="Arial" pitchFamily="34" charset="0"/>
              </a:rPr>
              <a:t>severe</a:t>
            </a:r>
            <a:r>
              <a:rPr lang="es-ES_tradnl" altLang="en-US" dirty="0" smtClean="0">
                <a:latin typeface="Arial" pitchFamily="34" charset="0"/>
              </a:rPr>
              <a:t> </a:t>
            </a:r>
          </a:p>
          <a:p>
            <a:pPr eaLnBrk="1" hangingPunct="1"/>
            <a:endParaRPr lang="es-ES_tradnl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E28994EF-3FD8-420C-99FE-1E54EB8FC282}" type="slidenum">
              <a:rPr lang="es-ES_tradnl" altLang="en-US" sz="1200"/>
              <a:pPr/>
              <a:t>4</a:t>
            </a:fld>
            <a:endParaRPr lang="es-ES_tradnl" altLang="en-US" sz="1200"/>
          </a:p>
        </p:txBody>
      </p:sp>
      <p:sp>
        <p:nvSpPr>
          <p:cNvPr id="122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_tradnl" altLang="en-US" smtClean="0">
                <a:latin typeface="Arial" pitchFamily="34" charset="0"/>
              </a:rPr>
              <a:t>Poison arrows used by hunter-gatherer societies</a:t>
            </a:r>
          </a:p>
          <a:p>
            <a:pPr eaLnBrk="1" hangingPunct="1"/>
            <a:r>
              <a:rPr lang="es-ES_tradnl" altLang="en-US" smtClean="0">
                <a:latin typeface="Arial" pitchFamily="34" charset="0"/>
              </a:rPr>
              <a:t>Peloponnesian War - Athens vs. Sparta, </a:t>
            </a:r>
          </a:p>
          <a:p>
            <a:pPr eaLnBrk="1" hangingPunct="1">
              <a:buFontTx/>
              <a:buChar char="-"/>
            </a:pPr>
            <a:r>
              <a:rPr lang="es-ES_tradnl" altLang="en-US" smtClean="0">
                <a:latin typeface="Arial" pitchFamily="34" charset="0"/>
              </a:rPr>
              <a:t>5th century BC</a:t>
            </a:r>
          </a:p>
          <a:p>
            <a:pPr eaLnBrk="1" hangingPunct="1">
              <a:buFontTx/>
              <a:buChar char="-"/>
            </a:pPr>
            <a:r>
              <a:rPr lang="es-ES_tradnl" altLang="en-US" smtClean="0">
                <a:latin typeface="Arial" pitchFamily="34" charset="0"/>
              </a:rPr>
              <a:t>-Spartan forces used mixture of wood, pitch, and sulfur </a:t>
            </a:r>
          </a:p>
          <a:p>
            <a:pPr eaLnBrk="1" hangingPunct="1">
              <a:buFontTx/>
              <a:buChar char="-"/>
            </a:pPr>
            <a:r>
              <a:rPr lang="es-ES_tradnl" altLang="en-US" smtClean="0">
                <a:latin typeface="Arial" pitchFamily="34" charset="0"/>
              </a:rPr>
              <a:t>-Athens used hellebore roots to poison the water in an aqueduct leading from the Pleistrus River</a:t>
            </a:r>
          </a:p>
          <a:p>
            <a:pPr eaLnBrk="1" hangingPunct="1"/>
            <a:endParaRPr lang="es-ES_tradnl" altLang="en-US" smtClean="0">
              <a:latin typeface="Arial" pitchFamily="34" charset="0"/>
            </a:endParaRPr>
          </a:p>
          <a:p>
            <a:pPr eaLnBrk="1" hangingPunct="1"/>
            <a:r>
              <a:rPr lang="es-ES_tradnl" altLang="en-US" smtClean="0">
                <a:latin typeface="Arial" pitchFamily="34" charset="0"/>
              </a:rPr>
              <a:t>Reinaissance</a:t>
            </a:r>
          </a:p>
          <a:p>
            <a:pPr eaLnBrk="1" hangingPunct="1"/>
            <a:r>
              <a:rPr lang="es-ES_tradnl" altLang="en-US" smtClean="0">
                <a:latin typeface="Arial" pitchFamily="34" charset="0"/>
              </a:rPr>
              <a:t>-Leonardo proposed using arsenic &amp; verdigris for ship artillery</a:t>
            </a:r>
          </a:p>
          <a:p>
            <a:pPr eaLnBrk="1" hangingPunct="1">
              <a:buFontTx/>
              <a:buChar char="-"/>
            </a:pPr>
            <a:endParaRPr lang="es-ES_tradnl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EAC21643-10E4-47AF-8927-CF1447191B63}" type="slidenum">
              <a:rPr lang="es-ES_tradnl" altLang="en-US" sz="1200"/>
              <a:pPr/>
              <a:t>5</a:t>
            </a:fld>
            <a:endParaRPr lang="es-ES_tradnl" altLang="en-US" sz="1200"/>
          </a:p>
        </p:txBody>
      </p:sp>
      <p:sp>
        <p:nvSpPr>
          <p:cNvPr id="204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1072C434-8451-4E85-80E0-E6758E7483CB}" type="slidenum">
              <a:rPr lang="es-ES_tradnl" altLang="en-US" sz="1200"/>
              <a:pPr/>
              <a:t>6</a:t>
            </a:fld>
            <a:endParaRPr lang="es-ES_tradnl" altLang="en-US" sz="120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C7544388-72E4-4E50-B479-6D27284047E8}" type="slidenum">
              <a:rPr lang="es-ES_tradnl" altLang="en-US" sz="1200"/>
              <a:pPr/>
              <a:t>7</a:t>
            </a:fld>
            <a:endParaRPr lang="es-ES_tradnl" altLang="en-US" sz="1200"/>
          </a:p>
        </p:txBody>
      </p:sp>
      <p:sp>
        <p:nvSpPr>
          <p:cNvPr id="245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s-ES_tradnl" altLang="en-US" dirty="0" err="1" smtClean="0">
                <a:latin typeface="Arial" pitchFamily="34" charset="0"/>
              </a:rPr>
              <a:t>Hague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Conference</a:t>
            </a:r>
            <a:r>
              <a:rPr lang="es-ES_tradnl" altLang="en-US" dirty="0" smtClean="0">
                <a:latin typeface="Arial" pitchFamily="34" charset="0"/>
              </a:rPr>
              <a:t> </a:t>
            </a:r>
          </a:p>
          <a:p>
            <a:pPr eaLnBrk="1" hangingPunct="1"/>
            <a:r>
              <a:rPr lang="es-ES_tradnl" altLang="en-US" dirty="0" smtClean="0">
                <a:latin typeface="Arial" pitchFamily="34" charset="0"/>
              </a:rPr>
              <a:t>-</a:t>
            </a:r>
            <a:r>
              <a:rPr lang="es-ES_tradnl" altLang="en-US" dirty="0" err="1" smtClean="0">
                <a:latin typeface="Arial" pitchFamily="34" charset="0"/>
              </a:rPr>
              <a:t>Bans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shells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filled</a:t>
            </a:r>
            <a:r>
              <a:rPr lang="es-ES_tradnl" altLang="en-US" dirty="0" smtClean="0">
                <a:latin typeface="Arial" pitchFamily="34" charset="0"/>
              </a:rPr>
              <a:t> w/ </a:t>
            </a:r>
            <a:r>
              <a:rPr lang="es-ES_tradnl" altLang="en-US" dirty="0" err="1" smtClean="0">
                <a:latin typeface="Arial" pitchFamily="34" charset="0"/>
              </a:rPr>
              <a:t>asphyxiating</a:t>
            </a:r>
            <a:r>
              <a:rPr lang="es-ES_tradnl" altLang="en-US" dirty="0" smtClean="0">
                <a:latin typeface="Arial" pitchFamily="34" charset="0"/>
              </a:rPr>
              <a:t> gas, </a:t>
            </a:r>
            <a:r>
              <a:rPr lang="es-ES_tradnl" altLang="en-US" dirty="0" err="1" smtClean="0">
                <a:latin typeface="Arial" pitchFamily="34" charset="0"/>
              </a:rPr>
              <a:t>despite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one</a:t>
            </a:r>
            <a:r>
              <a:rPr lang="es-ES_tradnl" altLang="en-US" dirty="0" smtClean="0">
                <a:latin typeface="Arial" pitchFamily="34" charset="0"/>
              </a:rPr>
              <a:t> vote </a:t>
            </a:r>
            <a:r>
              <a:rPr lang="es-ES_tradnl" altLang="en-US" dirty="0" err="1" smtClean="0">
                <a:latin typeface="Arial" pitchFamily="34" charset="0"/>
              </a:rPr>
              <a:t>against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by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US</a:t>
            </a:r>
            <a:endParaRPr lang="es-ES_tradnl" altLang="en-US" dirty="0" smtClean="0">
              <a:latin typeface="Arial" pitchFamily="34" charset="0"/>
            </a:endParaRPr>
          </a:p>
          <a:p>
            <a:pPr eaLnBrk="1" hangingPunct="1"/>
            <a:endParaRPr lang="es-ES_tradnl" altLang="en-US" dirty="0" smtClean="0">
              <a:latin typeface="Arial" pitchFamily="34" charset="0"/>
            </a:endParaRPr>
          </a:p>
          <a:p>
            <a:pPr eaLnBrk="1" hangingPunct="1"/>
            <a:r>
              <a:rPr lang="es-ES_tradnl" altLang="en-US" dirty="0" smtClean="0">
                <a:latin typeface="Arial" pitchFamily="34" charset="0"/>
              </a:rPr>
              <a:t>Geneva </a:t>
            </a:r>
            <a:r>
              <a:rPr lang="es-ES_tradnl" altLang="en-US" dirty="0" err="1" smtClean="0">
                <a:latin typeface="Arial" pitchFamily="34" charset="0"/>
              </a:rPr>
              <a:t>Protocol</a:t>
            </a:r>
            <a:endParaRPr lang="es-ES_tradnl" altLang="en-US" dirty="0" smtClean="0">
              <a:latin typeface="Arial" pitchFamily="34" charset="0"/>
            </a:endParaRPr>
          </a:p>
          <a:p>
            <a:pPr eaLnBrk="1" hangingPunct="1"/>
            <a:r>
              <a:rPr lang="es-ES_tradnl" altLang="en-US" dirty="0" smtClean="0">
                <a:latin typeface="Arial" pitchFamily="34" charset="0"/>
              </a:rPr>
              <a:t>-in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US</a:t>
            </a:r>
            <a:r>
              <a:rPr lang="es-ES_tradnl" altLang="en-US" dirty="0" smtClean="0">
                <a:latin typeface="Arial" pitchFamily="34" charset="0"/>
              </a:rPr>
              <a:t>,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Protocol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languished</a:t>
            </a:r>
            <a:r>
              <a:rPr lang="es-ES_tradnl" altLang="en-US" dirty="0" smtClean="0">
                <a:latin typeface="Arial" pitchFamily="34" charset="0"/>
              </a:rPr>
              <a:t> in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Senate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until</a:t>
            </a:r>
            <a:r>
              <a:rPr lang="es-ES_tradnl" altLang="en-US" dirty="0" smtClean="0">
                <a:latin typeface="Arial" pitchFamily="34" charset="0"/>
              </a:rPr>
              <a:t> 1975, </a:t>
            </a:r>
            <a:r>
              <a:rPr lang="es-ES_tradnl" altLang="en-US" dirty="0" err="1" smtClean="0">
                <a:latin typeface="Arial" pitchFamily="34" charset="0"/>
              </a:rPr>
              <a:t>when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it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was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finally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ratified</a:t>
            </a:r>
            <a:r>
              <a:rPr lang="es-ES_tradnl" altLang="en-US" dirty="0" smtClean="0">
                <a:latin typeface="Arial" pitchFamily="34" charset="0"/>
              </a:rPr>
              <a:t>.</a:t>
            </a:r>
          </a:p>
          <a:p>
            <a:pPr eaLnBrk="1" hangingPunct="1"/>
            <a:r>
              <a:rPr lang="es-ES_tradnl" altLang="en-US" dirty="0" smtClean="0">
                <a:latin typeface="Arial" pitchFamily="34" charset="0"/>
              </a:rPr>
              <a:t>-</a:t>
            </a:r>
            <a:r>
              <a:rPr lang="es-ES_tradnl" altLang="en-US" dirty="0" err="1" smtClean="0">
                <a:latin typeface="Arial" pitchFamily="34" charset="0"/>
              </a:rPr>
              <a:t>Fascist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Italy</a:t>
            </a:r>
            <a:r>
              <a:rPr lang="es-ES_tradnl" altLang="en-US" dirty="0" smtClean="0">
                <a:latin typeface="Arial" pitchFamily="34" charset="0"/>
              </a:rPr>
              <a:t> uses </a:t>
            </a:r>
            <a:r>
              <a:rPr lang="es-ES_tradnl" altLang="en-US" dirty="0" err="1" smtClean="0">
                <a:latin typeface="Arial" pitchFamily="34" charset="0"/>
              </a:rPr>
              <a:t>mustard</a:t>
            </a:r>
            <a:r>
              <a:rPr lang="es-ES_tradnl" altLang="en-US" dirty="0" smtClean="0">
                <a:latin typeface="Arial" pitchFamily="34" charset="0"/>
              </a:rPr>
              <a:t> gas </a:t>
            </a:r>
            <a:r>
              <a:rPr lang="es-ES_tradnl" altLang="en-US" dirty="0" err="1" smtClean="0">
                <a:latin typeface="Arial" pitchFamily="34" charset="0"/>
              </a:rPr>
              <a:t>during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invasion</a:t>
            </a:r>
            <a:r>
              <a:rPr lang="es-ES_tradnl" altLang="en-US" dirty="0" smtClean="0">
                <a:latin typeface="Arial" pitchFamily="34" charset="0"/>
              </a:rPr>
              <a:t> of </a:t>
            </a:r>
            <a:r>
              <a:rPr lang="es-ES_tradnl" altLang="en-US" dirty="0" err="1" smtClean="0">
                <a:latin typeface="Arial" pitchFamily="34" charset="0"/>
              </a:rPr>
              <a:t>Ethiopia</a:t>
            </a:r>
            <a:endParaRPr lang="es-ES_tradnl" altLang="en-US" dirty="0" smtClean="0">
              <a:latin typeface="Arial" pitchFamily="34" charset="0"/>
            </a:endParaRPr>
          </a:p>
          <a:p>
            <a:pPr eaLnBrk="1" hangingPunct="1"/>
            <a:r>
              <a:rPr lang="es-ES_tradnl" altLang="en-US" dirty="0" smtClean="0">
                <a:latin typeface="Arial" pitchFamily="34" charset="0"/>
              </a:rPr>
              <a:t>-</a:t>
            </a:r>
            <a:r>
              <a:rPr lang="es-ES_tradnl" altLang="en-US" dirty="0" err="1" smtClean="0">
                <a:latin typeface="Arial" pitchFamily="34" charset="0"/>
              </a:rPr>
              <a:t>Japan</a:t>
            </a:r>
            <a:r>
              <a:rPr lang="es-ES_tradnl" altLang="en-US" dirty="0" smtClean="0">
                <a:latin typeface="Arial" pitchFamily="34" charset="0"/>
              </a:rPr>
              <a:t> uses </a:t>
            </a:r>
            <a:r>
              <a:rPr lang="es-ES_tradnl" altLang="en-US" dirty="0" err="1" smtClean="0">
                <a:latin typeface="Arial" pitchFamily="34" charset="0"/>
              </a:rPr>
              <a:t>poison</a:t>
            </a:r>
            <a:r>
              <a:rPr lang="es-ES_tradnl" altLang="en-US" dirty="0" smtClean="0">
                <a:latin typeface="Arial" pitchFamily="34" charset="0"/>
              </a:rPr>
              <a:t> gas </a:t>
            </a:r>
            <a:r>
              <a:rPr lang="es-ES_tradnl" altLang="en-US" dirty="0" err="1" smtClean="0">
                <a:latin typeface="Arial" pitchFamily="34" charset="0"/>
              </a:rPr>
              <a:t>when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invading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Chinese</a:t>
            </a:r>
            <a:r>
              <a:rPr lang="es-ES_tradnl" altLang="en-US" dirty="0" smtClean="0">
                <a:latin typeface="Arial" pitchFamily="34" charset="0"/>
              </a:rPr>
              <a:t>, </a:t>
            </a:r>
            <a:r>
              <a:rPr lang="es-ES_tradnl" altLang="en-US" dirty="0" err="1" smtClean="0">
                <a:latin typeface="Arial" pitchFamily="34" charset="0"/>
              </a:rPr>
              <a:t>but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never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against</a:t>
            </a:r>
            <a:r>
              <a:rPr lang="es-ES_tradnl" altLang="en-US" dirty="0" smtClean="0">
                <a:latin typeface="Arial" pitchFamily="34" charset="0"/>
              </a:rPr>
              <a:t> </a:t>
            </a:r>
            <a:r>
              <a:rPr lang="es-ES_tradnl" altLang="en-US" dirty="0" err="1" smtClean="0">
                <a:latin typeface="Arial" pitchFamily="34" charset="0"/>
              </a:rPr>
              <a:t>the</a:t>
            </a:r>
            <a:r>
              <a:rPr lang="es-ES_tradnl" altLang="en-US" dirty="0" smtClean="0">
                <a:latin typeface="Arial" pitchFamily="34" charset="0"/>
              </a:rPr>
              <a:t> West</a:t>
            </a:r>
          </a:p>
          <a:p>
            <a:pPr eaLnBrk="1" hangingPunct="1"/>
            <a:r>
              <a:rPr lang="es-ES_tradnl" altLang="en-US" b="1" dirty="0" err="1" smtClean="0">
                <a:latin typeface="Arial" pitchFamily="34" charset="0"/>
              </a:rPr>
              <a:t>Was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not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widely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used</a:t>
            </a:r>
            <a:r>
              <a:rPr lang="es-ES_tradnl" altLang="en-US" b="1" dirty="0" smtClean="0">
                <a:latin typeface="Arial" pitchFamily="34" charset="0"/>
              </a:rPr>
              <a:t> in </a:t>
            </a:r>
            <a:r>
              <a:rPr lang="es-ES_tradnl" altLang="en-US" b="1" dirty="0" err="1" smtClean="0">
                <a:latin typeface="Arial" pitchFamily="34" charset="0"/>
              </a:rPr>
              <a:t>WWII</a:t>
            </a:r>
            <a:r>
              <a:rPr lang="es-ES_tradnl" altLang="en-US" b="1" dirty="0" smtClean="0">
                <a:latin typeface="Arial" pitchFamily="34" charset="0"/>
              </a:rPr>
              <a:t> (</a:t>
            </a:r>
            <a:r>
              <a:rPr lang="es-ES_tradnl" altLang="en-US" b="1" dirty="0" err="1" smtClean="0">
                <a:latin typeface="Arial" pitchFamily="34" charset="0"/>
              </a:rPr>
              <a:t>mostly</a:t>
            </a:r>
            <a:r>
              <a:rPr lang="es-ES_tradnl" altLang="en-US" b="1" dirty="0" smtClean="0">
                <a:latin typeface="Arial" pitchFamily="34" charset="0"/>
              </a:rPr>
              <a:t> Nazi </a:t>
            </a:r>
            <a:r>
              <a:rPr lang="es-ES_tradnl" altLang="en-US" b="1" dirty="0" err="1" smtClean="0">
                <a:latin typeface="Arial" pitchFamily="34" charset="0"/>
              </a:rPr>
              <a:t>camps</a:t>
            </a:r>
            <a:r>
              <a:rPr lang="es-ES_tradnl" altLang="en-US" b="1" dirty="0" smtClean="0">
                <a:latin typeface="Arial" pitchFamily="34" charset="0"/>
              </a:rPr>
              <a:t>)</a:t>
            </a:r>
          </a:p>
          <a:p>
            <a:pPr eaLnBrk="1" hangingPunct="1"/>
            <a:endParaRPr lang="es-ES_tradnl" altLang="en-US" b="1" dirty="0" smtClean="0">
              <a:latin typeface="Arial" pitchFamily="34" charset="0"/>
            </a:endParaRPr>
          </a:p>
          <a:p>
            <a:pPr eaLnBrk="1" hangingPunct="1"/>
            <a:r>
              <a:rPr lang="es-ES_tradnl" altLang="en-US" b="1" dirty="0" err="1" smtClean="0">
                <a:latin typeface="Arial" pitchFamily="34" charset="0"/>
              </a:rPr>
              <a:t>Chemical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Weapons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Convention</a:t>
            </a:r>
            <a:endParaRPr lang="es-ES_tradnl" altLang="en-US" b="1" dirty="0" smtClean="0">
              <a:latin typeface="Arial" pitchFamily="34" charset="0"/>
            </a:endParaRPr>
          </a:p>
          <a:p>
            <a:pPr eaLnBrk="1" hangingPunct="1"/>
            <a:r>
              <a:rPr lang="es-ES_tradnl" altLang="en-US" b="1" dirty="0" smtClean="0">
                <a:latin typeface="Arial" pitchFamily="34" charset="0"/>
              </a:rPr>
              <a:t>-</a:t>
            </a:r>
            <a:r>
              <a:rPr lang="es-ES_tradnl" altLang="en-US" b="1" dirty="0" err="1" smtClean="0">
                <a:latin typeface="Arial" pitchFamily="34" charset="0"/>
              </a:rPr>
              <a:t>Earlier</a:t>
            </a:r>
            <a:r>
              <a:rPr lang="es-ES_tradnl" altLang="en-US" b="1" dirty="0" smtClean="0">
                <a:latin typeface="Arial" pitchFamily="34" charset="0"/>
              </a:rPr>
              <a:t>, Reagan &amp; </a:t>
            </a:r>
            <a:r>
              <a:rPr lang="es-ES_tradnl" altLang="en-US" b="1" dirty="0" err="1" smtClean="0">
                <a:latin typeface="Arial" pitchFamily="34" charset="0"/>
              </a:rPr>
              <a:t>Gorbachev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agree</a:t>
            </a:r>
            <a:r>
              <a:rPr lang="es-ES_tradnl" altLang="en-US" b="1" dirty="0" smtClean="0">
                <a:latin typeface="Arial" pitchFamily="34" charset="0"/>
              </a:rPr>
              <a:t> to </a:t>
            </a:r>
            <a:r>
              <a:rPr lang="es-ES_tradnl" altLang="en-US" b="1" dirty="0" err="1" smtClean="0">
                <a:latin typeface="Arial" pitchFamily="34" charset="0"/>
              </a:rPr>
              <a:t>eliminate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stockpiles</a:t>
            </a:r>
            <a:endParaRPr lang="es-ES_tradnl" altLang="en-US" b="1" dirty="0" smtClean="0">
              <a:latin typeface="Arial" pitchFamily="34" charset="0"/>
            </a:endParaRPr>
          </a:p>
          <a:p>
            <a:pPr eaLnBrk="1" hangingPunct="1"/>
            <a:r>
              <a:rPr lang="es-ES_tradnl" altLang="en-US" b="1" dirty="0" smtClean="0">
                <a:latin typeface="Arial" pitchFamily="34" charset="0"/>
              </a:rPr>
              <a:t>-182 of 195 </a:t>
            </a:r>
            <a:r>
              <a:rPr lang="es-ES_tradnl" altLang="en-US" b="1" dirty="0" err="1" smtClean="0">
                <a:latin typeface="Arial" pitchFamily="34" charset="0"/>
              </a:rPr>
              <a:t>states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recognized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by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the</a:t>
            </a:r>
            <a:r>
              <a:rPr lang="es-ES_tradnl" altLang="en-US" b="1" dirty="0" smtClean="0">
                <a:latin typeface="Arial" pitchFamily="34" charset="0"/>
              </a:rPr>
              <a:t> UN are </a:t>
            </a:r>
            <a:r>
              <a:rPr lang="es-ES_tradnl" altLang="en-US" b="1" dirty="0" err="1" smtClean="0">
                <a:latin typeface="Arial" pitchFamily="34" charset="0"/>
              </a:rPr>
              <a:t>party</a:t>
            </a:r>
            <a:r>
              <a:rPr lang="es-ES_tradnl" altLang="en-US" b="1" dirty="0" smtClean="0">
                <a:latin typeface="Arial" pitchFamily="34" charset="0"/>
              </a:rPr>
              <a:t> to </a:t>
            </a:r>
            <a:r>
              <a:rPr lang="es-ES_tradnl" altLang="en-US" b="1" dirty="0" err="1" smtClean="0">
                <a:latin typeface="Arial" pitchFamily="34" charset="0"/>
              </a:rPr>
              <a:t>the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treaty</a:t>
            </a:r>
            <a:r>
              <a:rPr lang="es-ES_tradnl" altLang="en-US" b="1" dirty="0" smtClean="0">
                <a:latin typeface="Arial" pitchFamily="34" charset="0"/>
              </a:rPr>
              <a:t>. </a:t>
            </a:r>
            <a:r>
              <a:rPr lang="es-ES_tradnl" altLang="en-US" b="1" dirty="0" err="1" smtClean="0">
                <a:latin typeface="Arial" pitchFamily="34" charset="0"/>
              </a:rPr>
              <a:t>States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that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signed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but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didn’t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ratify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the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treaty</a:t>
            </a:r>
            <a:r>
              <a:rPr lang="es-ES_tradnl" altLang="en-US" b="1" dirty="0" smtClean="0">
                <a:latin typeface="Arial" pitchFamily="34" charset="0"/>
              </a:rPr>
              <a:t> are: Bahamas, Congo, </a:t>
            </a:r>
            <a:r>
              <a:rPr lang="es-ES_tradnl" altLang="en-US" b="1" dirty="0" err="1" smtClean="0">
                <a:latin typeface="Arial" pitchFamily="34" charset="0"/>
              </a:rPr>
              <a:t>Dominican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Republic</a:t>
            </a:r>
            <a:r>
              <a:rPr lang="es-ES_tradnl" altLang="en-US" b="1" dirty="0" smtClean="0">
                <a:latin typeface="Arial" pitchFamily="34" charset="0"/>
              </a:rPr>
              <a:t>, Guinea-Bissau, Israel, and Myanmar</a:t>
            </a:r>
          </a:p>
          <a:p>
            <a:pPr eaLnBrk="1" hangingPunct="1"/>
            <a:r>
              <a:rPr lang="es-ES_tradnl" altLang="en-US" b="1" dirty="0" smtClean="0">
                <a:latin typeface="Arial" pitchFamily="34" charset="0"/>
              </a:rPr>
              <a:t>-</a:t>
            </a:r>
            <a:r>
              <a:rPr lang="es-ES_tradnl" altLang="en-US" b="1" dirty="0" err="1" smtClean="0">
                <a:latin typeface="Arial" pitchFamily="34" charset="0"/>
              </a:rPr>
              <a:t>States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that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didn’t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sign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the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treaty</a:t>
            </a:r>
            <a:r>
              <a:rPr lang="es-ES_tradnl" altLang="en-US" b="1" dirty="0" smtClean="0">
                <a:latin typeface="Arial" pitchFamily="34" charset="0"/>
              </a:rPr>
              <a:t> </a:t>
            </a:r>
            <a:r>
              <a:rPr lang="es-ES_tradnl" altLang="en-US" b="1" dirty="0" err="1" smtClean="0">
                <a:latin typeface="Arial" pitchFamily="34" charset="0"/>
              </a:rPr>
              <a:t>were</a:t>
            </a:r>
            <a:r>
              <a:rPr lang="es-ES_tradnl" altLang="en-US" b="1" dirty="0" smtClean="0">
                <a:latin typeface="Arial" pitchFamily="34" charset="0"/>
              </a:rPr>
              <a:t>: Angola, North </a:t>
            </a:r>
            <a:r>
              <a:rPr lang="es-ES_tradnl" altLang="en-US" b="1" dirty="0" err="1" smtClean="0">
                <a:latin typeface="Arial" pitchFamily="34" charset="0"/>
              </a:rPr>
              <a:t>Korea</a:t>
            </a:r>
            <a:r>
              <a:rPr lang="es-ES_tradnl" altLang="en-US" b="1" dirty="0" smtClean="0">
                <a:latin typeface="Arial" pitchFamily="34" charset="0"/>
              </a:rPr>
              <a:t>, </a:t>
            </a:r>
            <a:r>
              <a:rPr lang="es-ES_tradnl" altLang="en-US" b="1" dirty="0" err="1" smtClean="0">
                <a:latin typeface="Arial" pitchFamily="34" charset="0"/>
              </a:rPr>
              <a:t>Egypt</a:t>
            </a:r>
            <a:r>
              <a:rPr lang="es-ES_tradnl" altLang="en-US" b="1" dirty="0" smtClean="0">
                <a:latin typeface="Arial" pitchFamily="34" charset="0"/>
              </a:rPr>
              <a:t>, Iraq, Lebanon, Somalia, </a:t>
            </a:r>
            <a:r>
              <a:rPr lang="es-ES_tradnl" altLang="en-US" b="1" dirty="0" err="1" smtClean="0">
                <a:latin typeface="Arial" pitchFamily="34" charset="0"/>
              </a:rPr>
              <a:t>Syria</a:t>
            </a:r>
            <a:endParaRPr lang="es-ES_tradnl" altLang="en-US" b="1" dirty="0" smtClean="0">
              <a:latin typeface="Arial" pitchFamily="34" charset="0"/>
            </a:endParaRPr>
          </a:p>
          <a:p>
            <a:pPr eaLnBrk="1" hangingPunct="1"/>
            <a:endParaRPr lang="es-ES_tradnl" alt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728B8C6A-E5B7-4034-A222-0926C8AF3A3B}" type="slidenum">
              <a:rPr lang="es-ES_tradnl" altLang="en-US" sz="1200"/>
              <a:pPr/>
              <a:t>8</a:t>
            </a:fld>
            <a:endParaRPr lang="es-ES_tradnl" altLang="en-US" sz="1200"/>
          </a:p>
        </p:txBody>
      </p:sp>
      <p:sp>
        <p:nvSpPr>
          <p:cNvPr id="266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82563" y="1370013"/>
            <a:ext cx="4343400" cy="3124200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0413" y="1905000"/>
            <a:ext cx="4387850" cy="4343400"/>
          </a:xfrm>
          <a:ln>
            <a:noFill/>
          </a:ln>
        </p:spPr>
        <p:txBody>
          <a:bodyPr/>
          <a:lstStyle>
            <a:lvl1pPr marL="0" indent="0">
              <a:spcBef>
                <a:spcPct val="30000"/>
              </a:spcBef>
              <a:buClr>
                <a:schemeClr val="tx2"/>
              </a:buClr>
              <a:buFont typeface="Wingdings" pitchFamily="2" charset="2"/>
              <a:buNone/>
              <a:defRPr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739926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699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6225" y="455613"/>
            <a:ext cx="2055813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5613" y="455613"/>
            <a:ext cx="6018212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31DA6-724D-4E2F-B89B-20C917BAD6BE}" type="slidenum">
              <a:rPr lang="en-US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657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8A87A405-6715-4DE9-9C9D-53F669308D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2596100C-4225-4B09-91B9-38F1DBEA76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49083C6-E8A9-4AEB-BC4A-14D6167462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2E6F0C-CCF1-4ECB-8961-53B7998CF9A8}" type="slidenum">
              <a:rPr lang="es-ES_tradnl" altLang="en-US"/>
              <a:pPr/>
              <a:t>‹#›</a:t>
            </a:fld>
            <a:endParaRPr lang="es-ES_tradnl" altLang="en-US"/>
          </a:p>
        </p:txBody>
      </p:sp>
    </p:spTree>
    <p:extLst>
      <p:ext uri="{BB962C8B-B14F-4D97-AF65-F5344CB8AC3E}">
        <p14:creationId xmlns:p14="http://schemas.microsoft.com/office/powerpoint/2010/main" val="3945740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4B2261-F0B2-45F7-9A3D-1F5FF46EA632}" type="slidenum">
              <a:rPr lang="en-US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4843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568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5613" y="2284413"/>
            <a:ext cx="40370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025" y="2284413"/>
            <a:ext cx="403701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B3F72C-F5F8-4935-8861-81659CD19482}" type="slidenum">
              <a:rPr lang="en-US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211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1E8EE-AA18-486C-9081-16DFA46379F6}" type="slidenum">
              <a:rPr lang="en-US">
                <a:solidFill>
                  <a:srgbClr val="FFCC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49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447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2538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96778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3290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455613"/>
            <a:ext cx="8226425" cy="16446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2284413"/>
            <a:ext cx="8226425" cy="4114800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40FF7F-3D2D-4F0D-B5C8-DA727F22CC9B}" type="slidenum">
              <a:rPr lang="en-US">
                <a:solidFill>
                  <a:srgbClr val="FFCC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CC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91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l"/>
        <a:defRPr kumimoji="1" sz="3200">
          <a:solidFill>
            <a:schemeClr val="accent1"/>
          </a:solidFill>
          <a:latin typeface="+mn-lt"/>
          <a:ea typeface="+mn-ea"/>
          <a:cs typeface="+mn-cs"/>
        </a:defRPr>
      </a:lvl1pPr>
      <a:lvl2pPr marL="682625" indent="-3381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023938" indent="-33972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l"/>
        <a:defRPr kumimoji="1" sz="2400">
          <a:solidFill>
            <a:schemeClr val="tx1"/>
          </a:solidFill>
          <a:latin typeface="+mn-lt"/>
        </a:defRPr>
      </a:lvl3pPr>
      <a:lvl4pPr marL="1384300" indent="-3587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4pPr>
      <a:lvl5pPr marL="1725613" indent="-339725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5pPr>
      <a:lvl6pPr marL="2182813" indent="-339725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6pPr>
      <a:lvl7pPr marL="2640013" indent="-339725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7pPr>
      <a:lvl8pPr marL="3097213" indent="-339725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8pPr>
      <a:lvl9pPr marL="3554413" indent="-339725" algn="l" rtl="0" fontAlgn="base">
        <a:spcBef>
          <a:spcPct val="20000"/>
        </a:spcBef>
        <a:spcAft>
          <a:spcPct val="0"/>
        </a:spcAft>
        <a:buClr>
          <a:schemeClr val="folHlink"/>
        </a:buClr>
        <a:buFont typeface="Wingdings" pitchFamily="2" charset="2"/>
        <a:buChar char="l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>
          <a:xfrm>
            <a:off x="304800" y="609600"/>
            <a:ext cx="8153400" cy="3124200"/>
          </a:xfrm>
        </p:spPr>
        <p:txBody>
          <a:bodyPr/>
          <a:lstStyle/>
          <a:p>
            <a:pPr algn="ctr"/>
            <a:r>
              <a:rPr lang="en-US" b="0" dirty="0" smtClean="0"/>
              <a:t>Proliferation </a:t>
            </a:r>
            <a:r>
              <a:rPr lang="en-US" b="0" dirty="0"/>
              <a:t>of Weapons of Mass </a:t>
            </a:r>
            <a:r>
              <a:rPr lang="en-US" b="0" dirty="0" smtClean="0"/>
              <a:t>Destruction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sz="quarter" idx="1"/>
          </p:nvPr>
        </p:nvSpPr>
        <p:spPr>
          <a:xfrm>
            <a:off x="533400" y="3886200"/>
            <a:ext cx="7848600" cy="266700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dirty="0">
                <a:solidFill>
                  <a:srgbClr val="002060"/>
                </a:solidFill>
                <a:effectLst/>
              </a:rPr>
              <a:t>M.A.(Security and Defence Laws) and </a:t>
            </a:r>
            <a:r>
              <a:rPr lang="en-US" dirty="0" err="1">
                <a:solidFill>
                  <a:srgbClr val="002060"/>
                </a:solidFill>
                <a:effectLst/>
              </a:rPr>
              <a:t>P.G</a:t>
            </a:r>
            <a:r>
              <a:rPr lang="en-US" dirty="0" smtClean="0">
                <a:solidFill>
                  <a:srgbClr val="002060"/>
                </a:solidFill>
                <a:effectLst/>
              </a:rPr>
              <a:t>. Diploma </a:t>
            </a:r>
            <a:r>
              <a:rPr lang="en-US" dirty="0">
                <a:solidFill>
                  <a:srgbClr val="002060"/>
                </a:solidFill>
                <a:effectLst/>
              </a:rPr>
              <a:t>(Advanced Maritime Laws</a:t>
            </a:r>
            <a:r>
              <a:rPr lang="en-US" dirty="0" smtClean="0">
                <a:solidFill>
                  <a:srgbClr val="002060"/>
                </a:solidFill>
                <a:effectLst/>
              </a:rPr>
              <a:t>)</a:t>
            </a:r>
          </a:p>
          <a:p>
            <a:pPr algn="ctr">
              <a:spcBef>
                <a:spcPts val="0"/>
              </a:spcBef>
            </a:pPr>
            <a:r>
              <a:rPr lang="en-US" dirty="0">
                <a:solidFill>
                  <a:srgbClr val="002060"/>
                </a:solidFill>
                <a:effectLst/>
              </a:rPr>
              <a:t>15 Sep 19</a:t>
            </a:r>
            <a:endParaRPr lang="en-US" dirty="0" smtClean="0">
              <a:solidFill>
                <a:srgbClr val="002060"/>
              </a:solidFill>
              <a:effectLst/>
            </a:endParaRP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rgbClr val="002060"/>
                </a:solidFill>
                <a:effectLst/>
              </a:rPr>
              <a:t>Module III</a:t>
            </a:r>
          </a:p>
          <a:p>
            <a:pPr algn="ctr">
              <a:spcBef>
                <a:spcPts val="0"/>
              </a:spcBef>
            </a:pPr>
            <a:r>
              <a:rPr lang="en-US" dirty="0">
                <a:solidFill>
                  <a:srgbClr val="002060"/>
                </a:solidFill>
                <a:effectLst/>
              </a:rPr>
              <a:t>Maritime Crimes &amp; Proliferation of Weapons of Mass </a:t>
            </a:r>
            <a:r>
              <a:rPr lang="en-US" dirty="0" smtClean="0">
                <a:solidFill>
                  <a:srgbClr val="002060"/>
                </a:solidFill>
                <a:effectLst/>
              </a:rPr>
              <a:t>Destruction</a:t>
            </a:r>
          </a:p>
          <a:p>
            <a:pPr algn="ctr">
              <a:spcBef>
                <a:spcPts val="0"/>
              </a:spcBef>
            </a:pPr>
            <a:r>
              <a:rPr lang="en-US" dirty="0" smtClean="0">
                <a:solidFill>
                  <a:srgbClr val="002060"/>
                </a:solidFill>
                <a:effectLst/>
              </a:rPr>
              <a:t>Lt Gen A V Subramanian (</a:t>
            </a:r>
            <a:r>
              <a:rPr lang="en-US" dirty="0" err="1" smtClean="0">
                <a:solidFill>
                  <a:srgbClr val="002060"/>
                </a:solidFill>
                <a:effectLst/>
              </a:rPr>
              <a:t>Retd</a:t>
            </a:r>
            <a:r>
              <a:rPr lang="en-US" dirty="0" smtClean="0">
                <a:solidFill>
                  <a:srgbClr val="002060"/>
                </a:solidFill>
                <a:effectLst/>
              </a:rPr>
              <a:t>) </a:t>
            </a:r>
            <a:r>
              <a:rPr lang="en-US" dirty="0" err="1" smtClean="0">
                <a:solidFill>
                  <a:srgbClr val="002060"/>
                </a:solidFill>
                <a:effectLst/>
              </a:rPr>
              <a:t>AVSM</a:t>
            </a:r>
            <a:r>
              <a:rPr lang="en-US" dirty="0" smtClean="0">
                <a:solidFill>
                  <a:srgbClr val="002060"/>
                </a:solidFill>
                <a:effectLst/>
              </a:rPr>
              <a:t>, </a:t>
            </a:r>
            <a:r>
              <a:rPr lang="en-US" dirty="0" err="1" smtClean="0">
                <a:solidFill>
                  <a:srgbClr val="002060"/>
                </a:solidFill>
                <a:effectLst/>
              </a:rPr>
              <a:t>VSM</a:t>
            </a:r>
            <a:r>
              <a:rPr lang="en-US" dirty="0" smtClean="0">
                <a:solidFill>
                  <a:srgbClr val="002060"/>
                </a:solidFill>
                <a:effectLst/>
              </a:rPr>
              <a:t> </a:t>
            </a:r>
          </a:p>
          <a:p>
            <a:pPr algn="ctr"/>
            <a:endParaRPr lang="en-US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44489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17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of </a:t>
            </a:r>
            <a:r>
              <a:rPr lang="en-US" dirty="0" err="1" smtClean="0"/>
              <a:t>WMD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sz="2400" dirty="0"/>
              <a:t>“Weapons of Mass Destruction (</a:t>
            </a:r>
            <a:r>
              <a:rPr lang="en-US" sz="2400" dirty="0" err="1"/>
              <a:t>WMD’s</a:t>
            </a:r>
            <a:r>
              <a:rPr lang="en-US" sz="2400" dirty="0"/>
              <a:t>)”: Nuclear, chemical and biological weapons distinguished by their lethality and inability to discriminate targets </a:t>
            </a:r>
          </a:p>
          <a:p>
            <a:pPr lvl="2">
              <a:spcBef>
                <a:spcPts val="0"/>
              </a:spcBef>
            </a:pPr>
            <a:r>
              <a:rPr lang="en-US" sz="1600" dirty="0"/>
              <a:t>E.g. </a:t>
            </a:r>
            <a:r>
              <a:rPr lang="en-US" sz="1600" dirty="0" err="1"/>
              <a:t>Non combatants</a:t>
            </a:r>
            <a:r>
              <a:rPr lang="en-US" sz="1600" dirty="0"/>
              <a:t> likely to be killed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Usually have to combined with a method of “delivery” –missiles etc</a:t>
            </a:r>
            <a:r>
              <a:rPr lang="en-US" sz="2000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sz="2400" dirty="0"/>
              <a:t>What is the value of these capabilities?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Cheaper </a:t>
            </a:r>
            <a:r>
              <a:rPr lang="en-US" sz="2000" dirty="0" smtClean="0"/>
              <a:t>than </a:t>
            </a:r>
            <a:r>
              <a:rPr lang="en-US" sz="2000" dirty="0"/>
              <a:t>conventional armies – ultimate form of asymmetric warfare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Highly effective form of deterrence</a:t>
            </a:r>
          </a:p>
          <a:p>
            <a:pPr lvl="1">
              <a:spcBef>
                <a:spcPts val="0"/>
              </a:spcBef>
            </a:pPr>
            <a:r>
              <a:rPr lang="en-US" sz="2000" dirty="0"/>
              <a:t>Can be a significant source of </a:t>
            </a:r>
            <a:r>
              <a:rPr lang="en-US" sz="2000" dirty="0" err="1"/>
              <a:t>compelence</a:t>
            </a:r>
            <a:r>
              <a:rPr lang="en-US" sz="2000" dirty="0"/>
              <a:t> and political leverage</a:t>
            </a:r>
          </a:p>
          <a:p>
            <a:pPr lvl="2">
              <a:spcBef>
                <a:spcPts val="0"/>
              </a:spcBef>
            </a:pPr>
            <a:r>
              <a:rPr lang="en-US" sz="1800" dirty="0"/>
              <a:t>E.g. North Korea </a:t>
            </a:r>
          </a:p>
          <a:p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82576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300" y="0"/>
            <a:ext cx="50530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838200"/>
          </a:xfrm>
        </p:spPr>
        <p:txBody>
          <a:bodyPr/>
          <a:lstStyle/>
          <a:p>
            <a:pPr eaLnBrk="1" hangingPunct="1"/>
            <a:r>
              <a:rPr lang="es-ES_tradnl" altLang="en-US" smtClean="0"/>
              <a:t>World War I</a:t>
            </a:r>
          </a:p>
        </p:txBody>
      </p:sp>
    </p:spTree>
    <p:extLst>
      <p:ext uri="{BB962C8B-B14F-4D97-AF65-F5344CB8AC3E}">
        <p14:creationId xmlns:p14="http://schemas.microsoft.com/office/powerpoint/2010/main" val="54610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914400"/>
          </a:xfrm>
        </p:spPr>
        <p:txBody>
          <a:bodyPr/>
          <a:lstStyle/>
          <a:p>
            <a:pPr eaLnBrk="1" hangingPunct="1"/>
            <a:r>
              <a:rPr lang="es-ES_tradnl" altLang="en-US" smtClean="0"/>
              <a:t>Chemical</a:t>
            </a:r>
          </a:p>
        </p:txBody>
      </p:sp>
      <p:pic>
        <p:nvPicPr>
          <p:cNvPr id="11268" name="Picture 3" descr="20130831_FBC947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219200"/>
            <a:ext cx="928542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63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mtClean="0"/>
              <a:t>Biological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_tradnl" altLang="en-US" sz="2800" smtClean="0"/>
              <a:t>Living organisms</a:t>
            </a:r>
          </a:p>
          <a:p>
            <a:pPr lvl="1" eaLnBrk="1" hangingPunct="1"/>
            <a:r>
              <a:rPr lang="es-ES_tradnl" altLang="en-US" sz="2400" smtClean="0"/>
              <a:t>Anthrax</a:t>
            </a:r>
          </a:p>
          <a:p>
            <a:pPr eaLnBrk="1" hangingPunct="1"/>
            <a:r>
              <a:rPr lang="es-ES_tradnl" altLang="en-US" sz="2800" smtClean="0"/>
              <a:t>Cold War focused on retaliation</a:t>
            </a:r>
          </a:p>
          <a:p>
            <a:pPr eaLnBrk="1" hangingPunct="1"/>
            <a:r>
              <a:rPr lang="es-ES_tradnl" altLang="en-US" sz="2800" smtClean="0"/>
              <a:t>A Poor Nation’s WMD</a:t>
            </a:r>
          </a:p>
          <a:p>
            <a:pPr eaLnBrk="1" hangingPunct="1"/>
            <a:r>
              <a:rPr lang="es-ES_tradnl" altLang="en-US" sz="2800" smtClean="0"/>
              <a:t>Iraq</a:t>
            </a:r>
          </a:p>
          <a:p>
            <a:pPr eaLnBrk="1" hangingPunct="1"/>
            <a:r>
              <a:rPr lang="es-ES_tradnl" altLang="en-US" sz="2800" smtClean="0"/>
              <a:t>Nearly impossible to detect</a:t>
            </a:r>
          </a:p>
          <a:p>
            <a:pPr eaLnBrk="1" hangingPunct="1"/>
            <a:r>
              <a:rPr lang="es-ES_tradnl" altLang="en-US" sz="2800" smtClean="0"/>
              <a:t>Dual-use technologies</a:t>
            </a:r>
          </a:p>
          <a:p>
            <a:pPr eaLnBrk="1" hangingPunct="1"/>
            <a:endParaRPr lang="es-ES_tradnl" altLang="en-US" sz="2800" smtClean="0"/>
          </a:p>
        </p:txBody>
      </p:sp>
    </p:spTree>
    <p:extLst>
      <p:ext uri="{BB962C8B-B14F-4D97-AF65-F5344CB8AC3E}">
        <p14:creationId xmlns:p14="http://schemas.microsoft.com/office/powerpoint/2010/main" val="222346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Biological </a:t>
            </a:r>
            <a:r>
              <a:rPr lang="en-US" altLang="en-US" dirty="0" smtClean="0"/>
              <a:t>Threat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35088" y="1981201"/>
            <a:ext cx="4608512" cy="4572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H5N1/Bird </a:t>
            </a:r>
            <a:r>
              <a:rPr lang="en-US" altLang="en-US" sz="2800" dirty="0" smtClean="0"/>
              <a:t>Flu</a:t>
            </a:r>
            <a:endParaRPr lang="en-US" altLang="en-US" sz="2800" dirty="0" smtClean="0"/>
          </a:p>
        </p:txBody>
      </p:sp>
      <p:pic>
        <p:nvPicPr>
          <p:cNvPr id="21508" name="Picture 4" descr="chickens1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3048000"/>
            <a:ext cx="6681788" cy="3448050"/>
          </a:xfrm>
        </p:spPr>
      </p:pic>
    </p:spTree>
    <p:extLst>
      <p:ext uri="{BB962C8B-B14F-4D97-AF65-F5344CB8AC3E}">
        <p14:creationId xmlns:p14="http://schemas.microsoft.com/office/powerpoint/2010/main" val="399284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_tradnl" altLang="en-US" smtClean="0"/>
              <a:t>International Treaties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_tradnl" altLang="en-US" sz="2800" dirty="0" smtClean="0"/>
              <a:t>1899 </a:t>
            </a:r>
            <a:r>
              <a:rPr lang="es-ES_tradnl" altLang="en-US" sz="2800" dirty="0" err="1" smtClean="0"/>
              <a:t>Hague</a:t>
            </a:r>
            <a:r>
              <a:rPr lang="es-ES_tradnl" altLang="en-US" sz="2800" dirty="0" smtClean="0"/>
              <a:t> </a:t>
            </a:r>
            <a:r>
              <a:rPr lang="es-ES_tradnl" altLang="en-US" sz="2800" dirty="0" err="1" smtClean="0"/>
              <a:t>Conference</a:t>
            </a:r>
            <a:endParaRPr lang="es-ES_tradnl" alt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Bans </a:t>
            </a:r>
            <a:r>
              <a:rPr lang="en-US" altLang="en-US" sz="2400" dirty="0"/>
              <a:t>shells filled </a:t>
            </a:r>
            <a:r>
              <a:rPr lang="en-US" altLang="en-US" sz="2400" dirty="0" smtClean="0"/>
              <a:t>with </a:t>
            </a:r>
            <a:r>
              <a:rPr lang="en-US" altLang="en-US" sz="2400" dirty="0"/>
              <a:t>asphyxiating gas, despite one vote against by the </a:t>
            </a:r>
            <a:r>
              <a:rPr lang="en-US" altLang="en-US" sz="2400" dirty="0" smtClean="0"/>
              <a:t>US</a:t>
            </a:r>
            <a:endParaRPr lang="en-US" altLang="en-US" sz="2400" dirty="0"/>
          </a:p>
          <a:p>
            <a:pPr eaLnBrk="1" hangingPunct="1">
              <a:lnSpc>
                <a:spcPct val="90000"/>
              </a:lnSpc>
            </a:pPr>
            <a:r>
              <a:rPr lang="es-ES_tradnl" altLang="en-US" sz="2800" dirty="0" smtClean="0"/>
              <a:t>1925 </a:t>
            </a:r>
            <a:r>
              <a:rPr lang="es-ES_tradnl" altLang="en-US" sz="2800" dirty="0" smtClean="0"/>
              <a:t>Geneva </a:t>
            </a:r>
            <a:r>
              <a:rPr lang="es-ES_tradnl" altLang="en-US" sz="2800" dirty="0" err="1" smtClean="0"/>
              <a:t>Protocol</a:t>
            </a:r>
            <a:endParaRPr lang="es-ES_tradnl" alt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s-ES_tradnl" altLang="en-US" sz="2400" dirty="0" err="1" smtClean="0"/>
              <a:t>Bans</a:t>
            </a:r>
            <a:r>
              <a:rPr lang="es-ES_tradnl" altLang="en-US" sz="2400" dirty="0" smtClean="0"/>
              <a:t> </a:t>
            </a:r>
            <a:r>
              <a:rPr lang="es-ES_tradnl" altLang="en-US" sz="2400" dirty="0" err="1" smtClean="0"/>
              <a:t>chemical</a:t>
            </a:r>
            <a:r>
              <a:rPr lang="es-ES_tradnl" altLang="en-US" sz="2400" dirty="0" smtClean="0"/>
              <a:t> &amp; </a:t>
            </a:r>
            <a:r>
              <a:rPr lang="es-ES_tradnl" altLang="en-US" sz="2400" dirty="0" err="1" smtClean="0"/>
              <a:t>biological</a:t>
            </a:r>
            <a:r>
              <a:rPr lang="es-ES_tradnl" altLang="en-US" sz="2400" dirty="0" smtClean="0"/>
              <a:t> </a:t>
            </a:r>
            <a:r>
              <a:rPr lang="es-ES_tradnl" altLang="en-US" sz="2400" dirty="0" err="1" smtClean="0"/>
              <a:t>weapons</a:t>
            </a:r>
            <a:endParaRPr lang="es-ES_tradnl" alt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es-ES_tradnl" altLang="en-US" sz="2400" dirty="0" err="1" smtClean="0"/>
              <a:t>Nothing</a:t>
            </a:r>
            <a:r>
              <a:rPr lang="es-ES_tradnl" altLang="en-US" sz="2400" dirty="0" smtClean="0"/>
              <a:t> </a:t>
            </a:r>
            <a:r>
              <a:rPr lang="es-ES_tradnl" altLang="en-US" sz="2400" dirty="0" err="1" smtClean="0"/>
              <a:t>on</a:t>
            </a:r>
            <a:r>
              <a:rPr lang="es-ES_tradnl" altLang="en-US" sz="2400" dirty="0" smtClean="0"/>
              <a:t> </a:t>
            </a:r>
            <a:r>
              <a:rPr lang="es-ES_tradnl" altLang="en-US" sz="2400" dirty="0" err="1" smtClean="0"/>
              <a:t>production</a:t>
            </a:r>
            <a:r>
              <a:rPr lang="es-ES_tradnl" altLang="en-US" sz="2400" dirty="0" smtClean="0"/>
              <a:t>, </a:t>
            </a:r>
            <a:r>
              <a:rPr lang="es-ES_tradnl" altLang="en-US" sz="2400" dirty="0" err="1" smtClean="0"/>
              <a:t>storage</a:t>
            </a:r>
            <a:r>
              <a:rPr lang="es-ES_tradnl" altLang="en-US" sz="2400" dirty="0" smtClean="0"/>
              <a:t>, </a:t>
            </a:r>
            <a:r>
              <a:rPr lang="es-ES_tradnl" altLang="en-US" sz="2400" dirty="0" err="1" smtClean="0"/>
              <a:t>or</a:t>
            </a:r>
            <a:r>
              <a:rPr lang="es-ES_tradnl" altLang="en-US" sz="2400" dirty="0" smtClean="0"/>
              <a:t> transfer</a:t>
            </a:r>
          </a:p>
          <a:p>
            <a:pPr eaLnBrk="1" hangingPunct="1">
              <a:lnSpc>
                <a:spcPct val="90000"/>
              </a:lnSpc>
            </a:pPr>
            <a:r>
              <a:rPr lang="es-ES_tradnl" altLang="en-US" sz="2800" dirty="0" smtClean="0"/>
              <a:t>1993 </a:t>
            </a:r>
            <a:r>
              <a:rPr lang="es-ES_tradnl" altLang="en-US" sz="2800" dirty="0" err="1" smtClean="0"/>
              <a:t>Chemical</a:t>
            </a:r>
            <a:r>
              <a:rPr lang="es-ES_tradnl" altLang="en-US" sz="2800" dirty="0" smtClean="0"/>
              <a:t> </a:t>
            </a:r>
            <a:r>
              <a:rPr lang="es-ES_tradnl" altLang="en-US" sz="2800" dirty="0" err="1" smtClean="0"/>
              <a:t>Weapons</a:t>
            </a:r>
            <a:r>
              <a:rPr lang="es-ES_tradnl" altLang="en-US" sz="2800" dirty="0" smtClean="0"/>
              <a:t> </a:t>
            </a:r>
            <a:r>
              <a:rPr lang="es-ES_tradnl" altLang="en-US" sz="2800" dirty="0" err="1" smtClean="0"/>
              <a:t>Convention</a:t>
            </a:r>
            <a:endParaRPr lang="es-ES_tradnl" altLang="en-US" sz="2800" dirty="0" smtClean="0"/>
          </a:p>
          <a:p>
            <a:pPr lvl="1" eaLnBrk="1" hangingPunct="1">
              <a:lnSpc>
                <a:spcPct val="90000"/>
              </a:lnSpc>
            </a:pPr>
            <a:endParaRPr lang="es-ES_tradnl" altLang="en-US" sz="2400" dirty="0" smtClean="0"/>
          </a:p>
          <a:p>
            <a:pPr eaLnBrk="1" hangingPunct="1">
              <a:lnSpc>
                <a:spcPct val="90000"/>
              </a:lnSpc>
            </a:pPr>
            <a:endParaRPr lang="es-ES_tradnl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124782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229600" cy="1143000"/>
          </a:xfrm>
        </p:spPr>
        <p:txBody>
          <a:bodyPr/>
          <a:lstStyle/>
          <a:p>
            <a:pPr eaLnBrk="1" hangingPunct="1"/>
            <a:r>
              <a:rPr lang="es-ES_tradnl" altLang="en-US" sz="3600" dirty="0"/>
              <a:t>1993 </a:t>
            </a:r>
            <a:r>
              <a:rPr lang="es-ES_tradnl" altLang="en-US" sz="3600" dirty="0" err="1" smtClean="0"/>
              <a:t>Chemical</a:t>
            </a:r>
            <a:r>
              <a:rPr lang="es-ES_tradnl" altLang="en-US" sz="3600" dirty="0" smtClean="0"/>
              <a:t> </a:t>
            </a:r>
            <a:r>
              <a:rPr lang="es-ES_tradnl" altLang="en-US" sz="3600" dirty="0" err="1" smtClean="0"/>
              <a:t>Weapons</a:t>
            </a:r>
            <a:r>
              <a:rPr lang="es-ES_tradnl" altLang="en-US" sz="3600" dirty="0" smtClean="0"/>
              <a:t> </a:t>
            </a:r>
            <a:r>
              <a:rPr lang="es-ES_tradnl" altLang="en-US" sz="3600" dirty="0" err="1" smtClean="0"/>
              <a:t>Convention</a:t>
            </a:r>
            <a:endParaRPr lang="es-ES_tradnl" altLang="en-US" sz="3600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3862" y="1828800"/>
            <a:ext cx="8153400" cy="4546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altLang="en-US" sz="2800" dirty="0" err="1" smtClean="0"/>
              <a:t>Bans</a:t>
            </a:r>
            <a:r>
              <a:rPr lang="es-ES_tradnl" altLang="en-US" sz="2800" dirty="0" smtClean="0"/>
              <a:t>:</a:t>
            </a:r>
            <a:endParaRPr lang="es-ES_tradnl" altLang="en-US" sz="2000" dirty="0" smtClean="0"/>
          </a:p>
          <a:p>
            <a:pPr eaLnBrk="1" hangingPunct="1">
              <a:buFontTx/>
              <a:buNone/>
            </a:pPr>
            <a:r>
              <a:rPr lang="es-ES_tradnl" altLang="en-US" sz="2000" dirty="0" smtClean="0"/>
              <a:t>    * </a:t>
            </a:r>
            <a:r>
              <a:rPr lang="es-ES_tradnl" altLang="en-US" sz="2000" dirty="0" err="1" smtClean="0"/>
              <a:t>Developing</a:t>
            </a:r>
            <a:r>
              <a:rPr lang="es-ES_tradnl" altLang="en-US" sz="2000" dirty="0" smtClean="0"/>
              <a:t>, </a:t>
            </a:r>
            <a:r>
              <a:rPr lang="es-ES_tradnl" altLang="en-US" sz="2000" dirty="0" err="1" smtClean="0"/>
              <a:t>producing</a:t>
            </a:r>
            <a:r>
              <a:rPr lang="es-ES_tradnl" altLang="en-US" sz="2000" dirty="0" smtClean="0"/>
              <a:t>, </a:t>
            </a:r>
            <a:r>
              <a:rPr lang="es-ES_tradnl" altLang="en-US" sz="2000" dirty="0" err="1" smtClean="0"/>
              <a:t>acquiring</a:t>
            </a:r>
            <a:r>
              <a:rPr lang="es-ES_tradnl" altLang="en-US" sz="2000" dirty="0" smtClean="0"/>
              <a:t>, </a:t>
            </a:r>
            <a:r>
              <a:rPr lang="es-ES_tradnl" altLang="en-US" sz="2000" dirty="0" err="1" smtClean="0"/>
              <a:t>stockpiling</a:t>
            </a:r>
            <a:r>
              <a:rPr lang="es-ES_tradnl" altLang="en-US" sz="2000" dirty="0" smtClean="0"/>
              <a:t>, </a:t>
            </a:r>
            <a:r>
              <a:rPr lang="es-ES_tradnl" altLang="en-US" sz="2000" dirty="0" err="1" smtClean="0"/>
              <a:t>or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retaining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chemical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weapons</a:t>
            </a:r>
            <a:r>
              <a:rPr lang="es-ES_tradnl" altLang="en-US" sz="2000" dirty="0" smtClean="0"/>
              <a:t>.</a:t>
            </a:r>
          </a:p>
          <a:p>
            <a:pPr eaLnBrk="1" hangingPunct="1">
              <a:buFontTx/>
              <a:buNone/>
            </a:pPr>
            <a:r>
              <a:rPr lang="es-ES_tradnl" altLang="en-US" sz="2000" dirty="0" smtClean="0"/>
              <a:t>    * </a:t>
            </a:r>
            <a:r>
              <a:rPr lang="es-ES_tradnl" altLang="en-US" sz="2000" dirty="0" err="1" smtClean="0"/>
              <a:t>Direct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or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indirect</a:t>
            </a:r>
            <a:r>
              <a:rPr lang="es-ES_tradnl" altLang="en-US" sz="2000" dirty="0" smtClean="0"/>
              <a:t> transfer of </a:t>
            </a:r>
            <a:r>
              <a:rPr lang="es-ES_tradnl" altLang="en-US" sz="2000" dirty="0" err="1" smtClean="0"/>
              <a:t>chemical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weapons</a:t>
            </a:r>
            <a:r>
              <a:rPr lang="es-ES_tradnl" altLang="en-US" sz="2000" dirty="0" smtClean="0"/>
              <a:t>.</a:t>
            </a:r>
          </a:p>
          <a:p>
            <a:pPr eaLnBrk="1" hangingPunct="1">
              <a:buFontTx/>
              <a:buNone/>
            </a:pPr>
            <a:r>
              <a:rPr lang="es-ES_tradnl" altLang="en-US" sz="2000" dirty="0" smtClean="0"/>
              <a:t>    * </a:t>
            </a:r>
            <a:r>
              <a:rPr lang="es-ES_tradnl" altLang="en-US" sz="2000" dirty="0" err="1" smtClean="0"/>
              <a:t>Chemical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weapons</a:t>
            </a:r>
            <a:r>
              <a:rPr lang="es-ES_tradnl" altLang="en-US" sz="2000" dirty="0" smtClean="0"/>
              <a:t> use </a:t>
            </a:r>
            <a:r>
              <a:rPr lang="es-ES_tradnl" altLang="en-US" sz="2000" dirty="0" err="1" smtClean="0"/>
              <a:t>or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military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preparation</a:t>
            </a:r>
            <a:r>
              <a:rPr lang="es-ES_tradnl" altLang="en-US" sz="2000" dirty="0" smtClean="0"/>
              <a:t> for use.</a:t>
            </a:r>
          </a:p>
          <a:p>
            <a:pPr eaLnBrk="1" hangingPunct="1">
              <a:buFontTx/>
              <a:buNone/>
            </a:pPr>
            <a:r>
              <a:rPr lang="es-ES_tradnl" altLang="en-US" sz="2000" dirty="0" smtClean="0"/>
              <a:t>    * </a:t>
            </a:r>
            <a:r>
              <a:rPr lang="es-ES_tradnl" altLang="en-US" sz="2000" dirty="0" err="1" smtClean="0"/>
              <a:t>Assisting</a:t>
            </a:r>
            <a:r>
              <a:rPr lang="es-ES_tradnl" altLang="en-US" sz="2000" dirty="0" smtClean="0"/>
              <a:t>, </a:t>
            </a:r>
            <a:r>
              <a:rPr lang="es-ES_tradnl" altLang="en-US" sz="2000" dirty="0" err="1" smtClean="0"/>
              <a:t>encouraging</a:t>
            </a:r>
            <a:r>
              <a:rPr lang="es-ES_tradnl" altLang="en-US" sz="2000" dirty="0" smtClean="0"/>
              <a:t>, </a:t>
            </a:r>
            <a:r>
              <a:rPr lang="es-ES_tradnl" altLang="en-US" sz="2000" dirty="0" err="1" smtClean="0"/>
              <a:t>or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inducing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other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states</a:t>
            </a:r>
            <a:r>
              <a:rPr lang="es-ES_tradnl" altLang="en-US" sz="2000" dirty="0" smtClean="0"/>
              <a:t> to </a:t>
            </a:r>
            <a:r>
              <a:rPr lang="es-ES_tradnl" altLang="en-US" sz="2000" dirty="0" err="1" smtClean="0"/>
              <a:t>engage</a:t>
            </a:r>
            <a:r>
              <a:rPr lang="es-ES_tradnl" altLang="en-US" sz="2000" dirty="0" smtClean="0"/>
              <a:t> in </a:t>
            </a:r>
            <a:r>
              <a:rPr lang="es-ES_tradnl" altLang="en-US" sz="2000" dirty="0" err="1" smtClean="0"/>
              <a:t>CWC-prohibited</a:t>
            </a:r>
            <a:r>
              <a:rPr lang="es-ES_tradnl" altLang="en-US" sz="2000" dirty="0" smtClean="0"/>
              <a:t> </a:t>
            </a:r>
            <a:r>
              <a:rPr lang="es-ES_tradnl" altLang="en-US" sz="2000" dirty="0" err="1" smtClean="0"/>
              <a:t>activity</a:t>
            </a:r>
            <a:r>
              <a:rPr lang="es-ES_tradnl" altLang="en-US" sz="2000" dirty="0" smtClean="0"/>
              <a:t>.</a:t>
            </a:r>
          </a:p>
          <a:p>
            <a:pPr eaLnBrk="1" hangingPunct="1">
              <a:buFontTx/>
              <a:buNone/>
            </a:pPr>
            <a:r>
              <a:rPr lang="es-ES_tradnl" altLang="en-US" sz="2000" dirty="0" smtClean="0"/>
              <a:t>    * </a:t>
            </a:r>
            <a:r>
              <a:rPr lang="es-ES_tradnl" altLang="en-US" sz="2000" dirty="0" err="1" smtClean="0"/>
              <a:t>Riot</a:t>
            </a:r>
            <a:r>
              <a:rPr lang="es-ES_tradnl" altLang="en-US" sz="2000" dirty="0" smtClean="0"/>
              <a:t> control </a:t>
            </a:r>
            <a:r>
              <a:rPr lang="es-ES_tradnl" altLang="en-US" sz="2000" dirty="0" err="1" smtClean="0"/>
              <a:t>agents</a:t>
            </a:r>
            <a:r>
              <a:rPr lang="es-ES_tradnl" altLang="en-US" sz="2000" dirty="0" smtClean="0"/>
              <a:t> “as a </a:t>
            </a:r>
            <a:r>
              <a:rPr lang="es-ES_tradnl" altLang="en-US" sz="2000" dirty="0" err="1" smtClean="0"/>
              <a:t>method</a:t>
            </a:r>
            <a:r>
              <a:rPr lang="es-ES_tradnl" altLang="en-US" sz="2000" dirty="0" smtClean="0"/>
              <a:t> of </a:t>
            </a:r>
            <a:r>
              <a:rPr lang="es-ES_tradnl" altLang="en-US" sz="2000" dirty="0" err="1" smtClean="0"/>
              <a:t>warfare</a:t>
            </a:r>
            <a:r>
              <a:rPr lang="es-ES_tradnl" altLang="en-US" sz="2000" dirty="0" smtClean="0"/>
              <a:t>.”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609600" y="4876800"/>
            <a:ext cx="778192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lvl="1" eaLnBrk="1" hangingPunct="1">
              <a:lnSpc>
                <a:spcPct val="90000"/>
              </a:lnSpc>
            </a:pPr>
            <a:r>
              <a:rPr lang="es-ES_tradnl" altLang="en-US" sz="2400" dirty="0" err="1"/>
              <a:t>Didn’t</a:t>
            </a:r>
            <a:r>
              <a:rPr lang="es-ES_tradnl" altLang="en-US" sz="2400" dirty="0"/>
              <a:t> </a:t>
            </a:r>
            <a:r>
              <a:rPr lang="es-ES_tradnl" altLang="en-US" sz="2400" dirty="0" err="1"/>
              <a:t>ratify</a:t>
            </a:r>
            <a:r>
              <a:rPr lang="es-ES_tradnl" altLang="en-US" sz="2400" dirty="0"/>
              <a:t>/</a:t>
            </a:r>
            <a:r>
              <a:rPr lang="es-ES_tradnl" altLang="en-US" sz="2400" dirty="0" err="1"/>
              <a:t>sign</a:t>
            </a:r>
            <a:r>
              <a:rPr lang="es-ES_tradnl" altLang="en-US" sz="2400" dirty="0"/>
              <a:t>: </a:t>
            </a:r>
            <a:r>
              <a:rPr lang="es-ES_tradnl" altLang="en-US" sz="2400" b="1" dirty="0"/>
              <a:t>Bahamas, Congo, </a:t>
            </a:r>
            <a:r>
              <a:rPr lang="es-ES_tradnl" altLang="en-US" sz="2400" b="1" dirty="0" err="1"/>
              <a:t>Dominican</a:t>
            </a:r>
            <a:r>
              <a:rPr lang="es-ES_tradnl" altLang="en-US" sz="2400" b="1" dirty="0"/>
              <a:t> </a:t>
            </a:r>
            <a:r>
              <a:rPr lang="es-ES_tradnl" altLang="en-US" sz="2400" b="1" dirty="0" err="1"/>
              <a:t>Republic</a:t>
            </a:r>
            <a:r>
              <a:rPr lang="es-ES_tradnl" altLang="en-US" sz="2400" b="1" dirty="0"/>
              <a:t>, Guinea-Bissau, Israel, Myanmar</a:t>
            </a:r>
            <a:r>
              <a:rPr lang="es-ES_tradnl" altLang="en-US" sz="2400" dirty="0"/>
              <a:t>, </a:t>
            </a:r>
            <a:r>
              <a:rPr lang="es-ES_tradnl" altLang="en-US" sz="2400" b="1" dirty="0"/>
              <a:t>Angola, North </a:t>
            </a:r>
            <a:r>
              <a:rPr lang="es-ES_tradnl" altLang="en-US" sz="2400" b="1" dirty="0" err="1"/>
              <a:t>Korea</a:t>
            </a:r>
            <a:r>
              <a:rPr lang="es-ES_tradnl" altLang="en-US" sz="2400" b="1" dirty="0"/>
              <a:t>, </a:t>
            </a:r>
            <a:r>
              <a:rPr lang="es-ES_tradnl" altLang="en-US" sz="2400" b="1" dirty="0" err="1"/>
              <a:t>Egypt</a:t>
            </a:r>
            <a:r>
              <a:rPr lang="es-ES_tradnl" altLang="en-US" sz="2400" b="1" dirty="0"/>
              <a:t>, Iraq, Lebanon, Somalia, </a:t>
            </a:r>
            <a:r>
              <a:rPr lang="es-ES_tradnl" altLang="en-US" sz="2400" b="1" dirty="0" err="1"/>
              <a:t>Syria</a:t>
            </a:r>
            <a:endParaRPr lang="es-ES_tradnl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2099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DARPA</a:t>
            </a:r>
            <a:r>
              <a:rPr lang="en-US" dirty="0" smtClean="0"/>
              <a:t> : 60</a:t>
            </a:r>
            <a:r>
              <a:rPr lang="en-US" baseline="30000" dirty="0" smtClean="0"/>
              <a:t>th</a:t>
            </a:r>
            <a:r>
              <a:rPr lang="en-US" dirty="0" smtClean="0"/>
              <a:t> Anniversary Symposium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Combating Emerging Weapons of Mass Destruction and Terror </a:t>
            </a:r>
            <a:r>
              <a:rPr lang="en-US" sz="2400" dirty="0" smtClean="0"/>
              <a:t>Threats</a:t>
            </a:r>
          </a:p>
          <a:p>
            <a:pPr lvl="1"/>
            <a:r>
              <a:rPr lang="en-US" sz="2000" dirty="0" smtClean="0"/>
              <a:t>Moderator: Dr</a:t>
            </a:r>
            <a:r>
              <a:rPr lang="en-US" sz="2000" dirty="0"/>
              <a:t>. Valerie Browning, </a:t>
            </a:r>
            <a:r>
              <a:rPr lang="en-US" sz="2000" dirty="0" smtClean="0"/>
              <a:t>Director of </a:t>
            </a:r>
            <a:r>
              <a:rPr lang="en-US" sz="2000" dirty="0" err="1" smtClean="0"/>
              <a:t>DARPA</a:t>
            </a:r>
            <a:r>
              <a:rPr lang="en-US" sz="2000" dirty="0" smtClean="0"/>
              <a:t> Defense </a:t>
            </a:r>
            <a:r>
              <a:rPr lang="en-US" sz="2000" dirty="0"/>
              <a:t>Sciences Office (DSO</a:t>
            </a:r>
            <a:r>
              <a:rPr lang="en-US" sz="2000" dirty="0" smtClean="0"/>
              <a:t>)</a:t>
            </a:r>
          </a:p>
          <a:p>
            <a:pPr lvl="1"/>
            <a:r>
              <a:rPr lang="en-US" sz="2000" dirty="0" smtClean="0"/>
              <a:t>Keynote: Dr</a:t>
            </a:r>
            <a:r>
              <a:rPr lang="en-US" sz="2000" dirty="0"/>
              <a:t>. Vincent Tang – </a:t>
            </a:r>
            <a:r>
              <a:rPr lang="en-US" sz="2000" dirty="0" err="1"/>
              <a:t>DARPA</a:t>
            </a:r>
            <a:r>
              <a:rPr lang="en-US" sz="2000" dirty="0"/>
              <a:t>, DSO </a:t>
            </a:r>
            <a:endParaRPr lang="en-US" sz="2000" dirty="0" smtClean="0"/>
          </a:p>
          <a:p>
            <a:pPr lvl="1"/>
            <a:r>
              <a:rPr lang="en-US" sz="2000" dirty="0"/>
              <a:t>The Honorable Andrew “Andy” Weber – Former Assistant Secretary of Defense for Nuclear, Chemical, and Biological Defense </a:t>
            </a:r>
            <a:r>
              <a:rPr lang="en-US" sz="2000" dirty="0" smtClean="0"/>
              <a:t>Programs</a:t>
            </a:r>
          </a:p>
          <a:p>
            <a:pPr lvl="1"/>
            <a:r>
              <a:rPr lang="en-US" sz="2000" dirty="0"/>
              <a:t>Dr. Siegfried Hecker – Center for International Security and Cooperation, Stanford University </a:t>
            </a:r>
            <a:endParaRPr lang="en-US" sz="2000" dirty="0" smtClean="0"/>
          </a:p>
          <a:p>
            <a:pPr lvl="1"/>
            <a:r>
              <a:rPr lang="en-US" sz="2000" dirty="0"/>
              <a:t>Mr. Peter Bergen – Journalist </a:t>
            </a:r>
            <a:endParaRPr lang="en-US" sz="2000" dirty="0" smtClean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2563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WEP-7-17">
  <a:themeElements>
    <a:clrScheme name="">
      <a:dk1>
        <a:srgbClr val="000000"/>
      </a:dk1>
      <a:lt1>
        <a:srgbClr val="FFFFCC"/>
      </a:lt1>
      <a:dk2>
        <a:srgbClr val="FFFFFF"/>
      </a:dk2>
      <a:lt2>
        <a:srgbClr val="808080"/>
      </a:lt2>
      <a:accent1>
        <a:srgbClr val="003366"/>
      </a:accent1>
      <a:accent2>
        <a:srgbClr val="FFCC00"/>
      </a:accent2>
      <a:accent3>
        <a:srgbClr val="FFFFE2"/>
      </a:accent3>
      <a:accent4>
        <a:srgbClr val="000000"/>
      </a:accent4>
      <a:accent5>
        <a:srgbClr val="AAADB8"/>
      </a:accent5>
      <a:accent6>
        <a:srgbClr val="E7B900"/>
      </a:accent6>
      <a:hlink>
        <a:srgbClr val="A50021"/>
      </a:hlink>
      <a:folHlink>
        <a:srgbClr val="CC0000"/>
      </a:folHlink>
    </a:clrScheme>
    <a:fontScheme name="SWEP-7-1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WEP-7-17 1">
        <a:dk1>
          <a:srgbClr val="000000"/>
        </a:dk1>
        <a:lt1>
          <a:srgbClr val="FFFFFF"/>
        </a:lt1>
        <a:dk2>
          <a:srgbClr val="0066CC"/>
        </a:dk2>
        <a:lt2>
          <a:srgbClr val="CBCBCB"/>
        </a:lt2>
        <a:accent1>
          <a:srgbClr val="009999"/>
        </a:accent1>
        <a:accent2>
          <a:srgbClr val="FF9933"/>
        </a:accent2>
        <a:accent3>
          <a:srgbClr val="AAB8E2"/>
        </a:accent3>
        <a:accent4>
          <a:srgbClr val="DADADA"/>
        </a:accent4>
        <a:accent5>
          <a:srgbClr val="AACACA"/>
        </a:accent5>
        <a:accent6>
          <a:srgbClr val="E78A2D"/>
        </a:accent6>
        <a:hlink>
          <a:srgbClr val="330099"/>
        </a:hlink>
        <a:folHlink>
          <a:srgbClr val="CBC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WEP-7-17 2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3366FF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DB8FF"/>
        </a:accent5>
        <a:accent6>
          <a:srgbClr val="008A00"/>
        </a:accent6>
        <a:hlink>
          <a:srgbClr val="FF0033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WEP-7-17 3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EAEAEA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555555"/>
        </a:accent6>
        <a:hlink>
          <a:srgbClr val="969696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WEP-7-17 4">
        <a:dk1>
          <a:srgbClr val="000000"/>
        </a:dk1>
        <a:lt1>
          <a:srgbClr val="FFFFCC"/>
        </a:lt1>
        <a:dk2>
          <a:srgbClr val="FFFFFF"/>
        </a:dk2>
        <a:lt2>
          <a:srgbClr val="808080"/>
        </a:lt2>
        <a:accent1>
          <a:srgbClr val="000082"/>
        </a:accent1>
        <a:accent2>
          <a:srgbClr val="FFCC00"/>
        </a:accent2>
        <a:accent3>
          <a:srgbClr val="FFFFE2"/>
        </a:accent3>
        <a:accent4>
          <a:srgbClr val="000000"/>
        </a:accent4>
        <a:accent5>
          <a:srgbClr val="AAAAC1"/>
        </a:accent5>
        <a:accent6>
          <a:srgbClr val="E7B900"/>
        </a:accent6>
        <a:hlink>
          <a:srgbClr val="A50021"/>
        </a:hlink>
        <a:folHlink>
          <a:srgbClr val="CC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572</TotalTime>
  <Words>755</Words>
  <Application>Microsoft Office PowerPoint</Application>
  <PresentationFormat>On-screen Show (4:3)</PresentationFormat>
  <Paragraphs>83</Paragraphs>
  <Slides>10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SWEP-7-17</vt:lpstr>
      <vt:lpstr>Proliferation of Weapons of Mass Destruction</vt:lpstr>
      <vt:lpstr>Impact of WMD</vt:lpstr>
      <vt:lpstr>World War I</vt:lpstr>
      <vt:lpstr>Chemical</vt:lpstr>
      <vt:lpstr>Biological</vt:lpstr>
      <vt:lpstr>Biological Threat</vt:lpstr>
      <vt:lpstr>International Treaties</vt:lpstr>
      <vt:lpstr>1993 Chemical Weapons Convention</vt:lpstr>
      <vt:lpstr>DARPA : 60th Anniversary Symposium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Proliferation of Weapons of Mass Destruction 15 Sep 19</dc:title>
  <dc:creator>AV Subramanian</dc:creator>
  <cp:lastModifiedBy>AV Subramanian</cp:lastModifiedBy>
  <cp:revision>5</cp:revision>
  <dcterms:created xsi:type="dcterms:W3CDTF">2019-09-14T15:34:19Z</dcterms:created>
  <dcterms:modified xsi:type="dcterms:W3CDTF">2019-09-15T01:06:54Z</dcterms:modified>
</cp:coreProperties>
</file>